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"/>
              <a:t>Образец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90136-F690-4CFC-A97B-E7DF1AB5E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" dirty="0"/>
              <a:t>Лекция 8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4AA046-E4BC-48AA-8132-A1689804A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227" y="4676583"/>
            <a:ext cx="10993546" cy="590321"/>
          </a:xfrm>
        </p:spPr>
        <p:txBody>
          <a:bodyPr>
            <a:normAutofit/>
          </a:bodyPr>
          <a:lstStyle/>
          <a:p>
            <a:pPr algn="ctr"/>
            <a:r>
              <a:rPr lang="ru" sz="2000" dirty="0">
                <a:solidFill>
                  <a:srgbClr val="FFC000"/>
                </a:solidFill>
              </a:rPr>
              <a:t>Триггеры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8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592D3-F998-4931-99AC-A28662DB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4306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Создание представления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623D2-13B7-4874-BDE5-F5BB3EA8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319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Итак, у нас есть две необходимые таблицы, давайте создадим представление, основанное на этих двух таблицах, оно будет получать записи столбцов «Идентификатор сотрудника», «Имя», «Пол» и «Имя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отдела ».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Таким образом, представление основано на нескольких таблицах.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  <a:latin typeface="Arial-BoldMT"/>
              </a:rPr>
              <a:t>SCRIPT TO CREATE A VIEW:</a:t>
            </a: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Create view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vWEmployeeDetails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as</a:t>
            </a:r>
          </a:p>
          <a:p>
            <a:pPr marL="0" indent="0">
              <a:buNone/>
            </a:pPr>
            <a:r>
              <a:rPr lang="nl-NL" dirty="0">
                <a:solidFill>
                  <a:srgbClr val="777777"/>
                </a:solidFill>
                <a:latin typeface="TimesNewRomanPSMT"/>
              </a:rPr>
              <a:t>Select Id, Name, Gender, DeptName</a:t>
            </a: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from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tblEmployee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join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tblDepartment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on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tblEmployee.DepartmentId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=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tblDepartment.DeptId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После того, как вы выполните эту строку, выберите * из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, она извлечет все записи из таблицы следующим образом;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66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5FB72-67AC-4D01-88EF-F0D6CD5C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4974"/>
          </a:xfrm>
        </p:spPr>
        <p:txBody>
          <a:bodyPr/>
          <a:lstStyle/>
          <a:p>
            <a:pPr algn="ctr"/>
            <a:r>
              <a:rPr lang="ru" dirty="0">
                <a:solidFill>
                  <a:srgbClr val="FFC000"/>
                </a:solidFill>
              </a:rPr>
              <a:t>Вставка в представление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94ECA-B98A-48CE-AFF8-3BE93E49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961549"/>
          </a:xfrm>
        </p:spPr>
        <p:txBody>
          <a:bodyPr>
            <a:normAutofit/>
          </a:bodyPr>
          <a:lstStyle/>
          <a:p>
            <a:pPr algn="l"/>
            <a:r>
              <a:rPr lang="ru" sz="2000" b="0" i="0" u="none" strike="noStrike" baseline="0" dirty="0">
                <a:solidFill>
                  <a:srgbClr val="777777"/>
                </a:solidFill>
                <a:latin typeface="TimesNewRomanPSMT"/>
              </a:rPr>
              <a:t>Итак, давайте вставим одну строку в функцию представления, </a:t>
            </a:r>
            <a:r>
              <a:rPr lang="ru" sz="20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 </a:t>
            </a:r>
            <a:r>
              <a:rPr lang="ru" sz="2000" b="0" i="0" u="none" strike="noStrike" baseline="0" dirty="0">
                <a:solidFill>
                  <a:srgbClr val="777777"/>
                </a:solidFill>
                <a:latin typeface="TimesNewRomanPSMT"/>
              </a:rPr>
              <a:t>, выполнив следующий запрос. В этот момент он выдаст ошибку типа «Представление или функция </a:t>
            </a:r>
            <a:r>
              <a:rPr lang="ru" sz="20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 </a:t>
            </a:r>
            <a:r>
              <a:rPr lang="ru" sz="2000" b="0" i="0" u="none" strike="noStrike" baseline="0" dirty="0">
                <a:solidFill>
                  <a:srgbClr val="777777"/>
                </a:solidFill>
                <a:latin typeface="TimesNewRomanPSMT"/>
              </a:rPr>
              <a:t>не подлежит обновлению, поскольку модификация затрагивает несколько базовых таблиц».</a:t>
            </a:r>
          </a:p>
          <a:p>
            <a:pPr algn="l"/>
            <a:r>
              <a:rPr lang="ru" sz="2000" b="0" i="0" u="none" strike="noStrike" baseline="0" dirty="0">
                <a:solidFill>
                  <a:srgbClr val="777777"/>
                </a:solidFill>
                <a:latin typeface="TimesNewRomanPSMT"/>
              </a:rPr>
              <a:t>Вставить в </a:t>
            </a:r>
            <a:r>
              <a:rPr lang="ru" sz="20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 </a:t>
            </a:r>
            <a:r>
              <a:rPr lang="ru" sz="2000" b="0" i="0" u="none" strike="noStrike" baseline="0" dirty="0">
                <a:solidFill>
                  <a:srgbClr val="777777"/>
                </a:solidFill>
                <a:latin typeface="TimesNewRomanPSMT"/>
              </a:rPr>
              <a:t>значения (7, 'Валари', 'Женщина', 'ИТ')</a:t>
            </a:r>
          </a:p>
          <a:p>
            <a:pPr algn="l"/>
            <a:r>
              <a:rPr lang="ru" sz="2000" b="0" i="0" u="none" strike="noStrike" baseline="0" dirty="0">
                <a:solidFill>
                  <a:srgbClr val="777777"/>
                </a:solidFill>
                <a:latin typeface="TimesNewRomanPSMT"/>
              </a:rPr>
              <a:t>Наконец, мы вставили строку выше в представление, основанное на нескольких таблицах, по умолчанию это дает ошибку.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2655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BF784-119C-40EA-B259-E6D6B243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14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INSERT TRIGGER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F6AD8-8C29-4416-BEF9-EC2BE21D0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24" y="1872099"/>
            <a:ext cx="11029615" cy="2230118"/>
          </a:xfrm>
        </p:spPr>
        <p:txBody>
          <a:bodyPr>
            <a:noAutofit/>
          </a:bodyPr>
          <a:lstStyle/>
          <a:p>
            <a:r>
              <a:rPr lang="ru" sz="2400" b="0" i="0" u="none" strike="noStrike" baseline="0" dirty="0">
                <a:solidFill>
                  <a:srgbClr val="777777"/>
                </a:solidFill>
                <a:latin typeface="TimesNewRomanPSMT"/>
              </a:rPr>
              <a:t>Теперь давайте посмотрим, как </a:t>
            </a:r>
            <a:r>
              <a:rPr lang="en-US" sz="2400" dirty="0">
                <a:solidFill>
                  <a:srgbClr val="777777"/>
                </a:solidFill>
                <a:latin typeface="TimesNewRomanPSMT"/>
              </a:rPr>
              <a:t>INSTEAD OF TRIGGERS </a:t>
            </a:r>
            <a:r>
              <a:rPr lang="ru" sz="2400" b="0" i="0" u="none" strike="noStrike" baseline="0" dirty="0">
                <a:solidFill>
                  <a:srgbClr val="777777"/>
                </a:solidFill>
                <a:latin typeface="TimesNewRomanPSMT"/>
              </a:rPr>
              <a:t>помогают нам в этом состоянии. Так как мы сталкиваемся с ошибкой, когда мы пытаемся вставить одну строку в функцию представления, давайте сделаем триггер INSTEAD OF INSERT на представлении </a:t>
            </a:r>
            <a:r>
              <a:rPr lang="ru" sz="24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 </a:t>
            </a:r>
            <a:r>
              <a:rPr lang="ru" sz="2400" b="0" i="0" u="none" strike="noStrike" baseline="0" dirty="0">
                <a:solidFill>
                  <a:srgbClr val="777777"/>
                </a:solidFill>
                <a:latin typeface="TimesNewRomanPS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23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27C52-CAE9-4442-94B2-E8848A30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94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INSERT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337D9-0171-435F-8080-C66D59468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13" y="1836548"/>
            <a:ext cx="11029615" cy="621426"/>
          </a:xfrm>
        </p:spPr>
        <p:txBody>
          <a:bodyPr/>
          <a:lstStyle/>
          <a:p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ДЛЯ СОЗДАНИЯ ВМЕСТО INSERT TRIGGER: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245B30-DC72-438B-BDB3-21D3A163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76" y="2342074"/>
            <a:ext cx="4109907" cy="45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5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58AB-E0C8-4C5F-9252-FB3302F9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947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-BoldMT"/>
              </a:rPr>
              <a:t>INSTEAD OF UPDATE TRIGGER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60570-3F21-4DF1-A873-B062F56C8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79027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Триггеры INSTEAD OF UPDATE запускаются вместо события обновления, которое может быть в таблице или функции представления. Например, давайте разберемся, триггер INSTEAD OF UPDATE, а затем, когда вы пытаетесь внести обновление в строку в этой функции представления или таблице, вместо UPDATE, в этой ситуации триггер вызывается автоматически. Вместо триггера обновления на основе нескольких таблиц.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Итак, давайте создадим таблицы «Сотрудник» и «Отдел» следующим образом.</a:t>
            </a:r>
          </a:p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SQL ДЛЯ СОЗДАНИЯ ТАБЛИЦЫ TBLEMPLOYEE: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СОЗДАТЬ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ТАБЛИЦУ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( Id первичный ключ,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Имя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нварчар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(30),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Пол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nvarchar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(10),</a:t>
            </a:r>
          </a:p>
          <a:p>
            <a:pPr algn="l"/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отдела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целое )</a:t>
            </a:r>
          </a:p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SQL ДЛЯ СОЗДАНИЯ ТАБЛИЦЫ TBLDEPARTMENT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CREATE TABLE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(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DeptId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int Первичный ключ,</a:t>
            </a:r>
          </a:p>
          <a:p>
            <a:pPr algn="l"/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Название отдела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нварчар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(20)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09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3F4BC-F631-4B57-8E01-1272578D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08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UPDATE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D0517-1DF9-4FE1-AD68-5983367C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Итак, у нас есть две необходимые таблицы, давайте создадим представление, основанное на них. две таблицы, он будет извлекать записи идентификатора сотрудника, имени, пола и столбцы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DepartmentName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, основанные на нескольких таблицах.</a:t>
            </a:r>
            <a:endParaRPr lang="ru-RU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ДЛЯ СОЗДАНИЯ ВИДА: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Создать представление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 виде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Выберите идентификатор, имя, пол, имя отдела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из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таблицыEmployee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присоединиться к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на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tblEmployee.DepartmentId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=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tblDepartment.DeptId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Как только вы выполните эту строку, выберите * из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, она получит все записи из таблицы следующим образом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3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A0107-CD6A-4CCB-A6D3-8014D310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819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UPDATE TRIGGER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B83DE36-C302-4FC2-9AFA-7C27311D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747" y="2379510"/>
            <a:ext cx="5050506" cy="30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806C6-62FE-4E9D-A4B4-2BA467D8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14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UPDATE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4B098-7AA5-45B8-958C-C52F54D42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 приведенном выше примере, когда мы вставили одну строку в таблицу представления и получили сообщение об ошибке, например: «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BodoniMTBlack"/>
              </a:rPr>
              <a:t>Представление или функция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BodoniMTBlack"/>
              </a:rPr>
              <a:t>vWEmployeeDetails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BodoniMTBlack"/>
              </a:rPr>
              <a:t>не подлежат обновлению, поскольку модификация затрагивает несколько базовых таблиц.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'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Итак, давайте быстро обновим функцию просмотра, кроме того, она влияет как на таблицы, так и на то, что мы сталкиваемся с тем же оператором ошибки. Затем команда UPDATE изменяет свой столбец «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BodoniMTBlack"/>
              </a:rPr>
              <a:t>Name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» из таблицы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 столбец «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BodoniMTBlack"/>
              </a:rPr>
              <a:t>DeptName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» из таблицы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Итак, когда мы запускаем этот запрос, мы сталкиваемся с той же ошибкой.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Обновить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установить Имя = '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Джонни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',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DeptName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= 'IT'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где Ид = 1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Итак, давайте сделаем некоторые изменения в отделе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BodoniMTBlack"/>
              </a:rPr>
              <a:t>Джона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 HR на IT. Запрос UPDATE запускает только одну таблицу, а именно таблицу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 Таким образом, запрос может быть успешным. Но перед выполнением запроса есть условие: обратите внимание, что сотрудники по имени ДЖОН и БЕН оба находятся в отделе кадров.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55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3C30E-D015-42BB-B33C-D63B00F44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108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UPDATE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1DB35-6C22-4B1D-8CBC-24368B4E2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Обновить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установить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DeptName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= 'ИТ'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где Ид = 1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После выполнения запроса теперь выберите все записи данных из функции просмотра и обратите внимание, что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BEN'sDeptName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также изменился на IT. Мы также меняем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DeptName ДЖОНА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 Итак, команда UPDATE не сработала так, как мы ожидали. Почему это произошло, из-за команды запроса UPDATE, имя столбца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DeptName изменено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 HR на IT в таблице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 Для обновления нам нужно изменить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DeptId ДЖОНА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 3 на 1.</a:t>
            </a:r>
          </a:p>
        </p:txBody>
      </p:sp>
    </p:spTree>
    <p:extLst>
      <p:ext uri="{BB962C8B-B14F-4D97-AF65-F5344CB8AC3E}">
        <p14:creationId xmlns:p14="http://schemas.microsoft.com/office/powerpoint/2010/main" val="203526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3EF93-65CA-4407-A8F0-FE54D539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464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UPDATE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883858-E49C-4F5B-B367-62DA5F7F3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671761"/>
          </a:xfrm>
        </p:spPr>
        <p:txBody>
          <a:bodyPr/>
          <a:lstStyle/>
          <a:p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НЕПРАВИЛЬНО ОБНОВЛЕННЫЙ ВИД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B934F-91AC-4BCD-9CC7-994DCD9C4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2" y="2852257"/>
            <a:ext cx="4301493" cy="26459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74425B-2E51-4566-9EFC-12CEA7E2E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852257"/>
            <a:ext cx="4953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D960B-D0BF-47A7-AFA4-1F088BEE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1752"/>
          </a:xfrm>
        </p:spPr>
        <p:txBody>
          <a:bodyPr/>
          <a:lstStyle/>
          <a:p>
            <a:pPr algn="ctr"/>
            <a:r>
              <a:rPr lang="ru-KZ" dirty="0">
                <a:solidFill>
                  <a:srgbClr val="FFC000"/>
                </a:solidFill>
              </a:rPr>
              <a:t>Т</a:t>
            </a:r>
            <a:r>
              <a:rPr lang="kk-KZ" dirty="0">
                <a:solidFill>
                  <a:srgbClr val="FFC000"/>
                </a:solidFill>
              </a:rPr>
              <a:t>р</a:t>
            </a:r>
            <a:r>
              <a:rPr lang="ru-KZ" dirty="0">
                <a:solidFill>
                  <a:srgbClr val="FFC000"/>
                </a:solidFill>
              </a:rPr>
              <a:t>и</a:t>
            </a:r>
            <a:r>
              <a:rPr lang="kk-KZ" dirty="0">
                <a:solidFill>
                  <a:srgbClr val="FFC000"/>
                </a:solidFill>
              </a:rPr>
              <a:t>г</a:t>
            </a:r>
            <a:r>
              <a:rPr lang="ru-KZ" dirty="0">
                <a:solidFill>
                  <a:srgbClr val="FFC000"/>
                </a:solidFill>
              </a:rPr>
              <a:t>г</a:t>
            </a:r>
            <a:r>
              <a:rPr lang="kk-KZ" dirty="0">
                <a:solidFill>
                  <a:srgbClr val="FFC000"/>
                </a:solidFill>
              </a:rPr>
              <a:t>е</a:t>
            </a:r>
            <a:r>
              <a:rPr lang="ru-KZ" dirty="0">
                <a:solidFill>
                  <a:srgbClr val="FFC000"/>
                </a:solidFill>
              </a:rPr>
              <a:t>р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E963-31C6-4C72-82B4-BEEAEC8C3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 — это специальный метод хранимой процедуры, который вызывается автоматически при запуске события на сервере базы данных. Триггеры DML выполняются, когда пользователь пытается изменить данные с помощью события языка обработки данных (DML). События DML — это операторы INSERT, UPDATE или DELETE для таблицы или представления.</a:t>
            </a:r>
          </a:p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2E2E2E"/>
                </a:solidFill>
                <a:latin typeface="Arial-BoldMT"/>
              </a:rPr>
              <a:t>ТИПЫ ТРИГГЕРОВ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Триггеры бывают следующих трех типов;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DML-триггеры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DDL-триггеры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Триггеры входа в систему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431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4523C-4A30-49BB-BC5E-9A99B6DD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43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UPDATE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D23B9-CD5C-43F9-89EF-FD6CE288E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23" y="1731483"/>
            <a:ext cx="11029615" cy="705317"/>
          </a:xfrm>
        </p:spPr>
        <p:txBody>
          <a:bodyPr/>
          <a:lstStyle/>
          <a:p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ДЛЯ СОЗДАНИЯ ВМЕСТО ТРИГГЕРА ОБНОВЛЕНИЯ: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AE9359-16F8-4AB1-93B9-A3DCE6E5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41" y="2332139"/>
            <a:ext cx="3462407" cy="4525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CA4815-9B5F-45FD-8B82-C4D16BD30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86" y="2264951"/>
            <a:ext cx="3705635" cy="45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9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0EB2F-1DF6-4C9D-9A1A-0C67C663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464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DELETE TRIGGER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512EF-7390-4A7D-B71A-5D56F6C31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3599518"/>
          </a:xfrm>
        </p:spPr>
        <p:txBody>
          <a:bodyPr/>
          <a:lstStyle/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 INSTEAD OF DELETE срабатывает в состоянии события DELETE для таблицы или представления. Давайте разберемся на примере. Предположим, триггер INSTEAD OF DELETE срабатывает для представления или таблицы, и когда вы пытаетесь обновить одну строку из этого представления или таблицы в состоянии реального события DELETE, триггер автоматически срабатывает.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INSTEAD OF DELETE TRIGGERS используется только для удаления данных с точки зрения записей из представления или таблицы, основанной на нескольких таблицах.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82D22-952C-4C74-BDAE-91A15FAD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13732"/>
            <a:ext cx="11029616" cy="70467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DELETE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93F84-01D9-4F62-BCF5-53F851E10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6291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Создадим две таблицы Employee и Department.</a:t>
            </a:r>
          </a:p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SQL ДЛЯ СОЗДАНИЯ ТАБЛИЦЫ TBLEMPLOYEE:</a:t>
            </a:r>
          </a:p>
          <a:p>
            <a:r>
              <a:rPr lang="en-US" dirty="0">
                <a:solidFill>
                  <a:srgbClr val="777777"/>
                </a:solidFill>
                <a:latin typeface="TimesNewRomanPSMT"/>
              </a:rPr>
              <a:t>CREATE TABLE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tblEmployee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r>
              <a:rPr lang="ru-RU" dirty="0">
                <a:solidFill>
                  <a:srgbClr val="777777"/>
                </a:solidFill>
                <a:latin typeface="TimesNewRomanPSMT"/>
              </a:rPr>
              <a:t>(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Id int Primary Key,</a:t>
            </a:r>
          </a:p>
          <a:p>
            <a:r>
              <a:rPr lang="en-US" dirty="0">
                <a:solidFill>
                  <a:srgbClr val="777777"/>
                </a:solidFill>
                <a:latin typeface="TimesNewRomanPSMT"/>
              </a:rPr>
              <a:t>Name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nvarchar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(30),</a:t>
            </a:r>
          </a:p>
          <a:p>
            <a:r>
              <a:rPr lang="en-US" dirty="0">
                <a:solidFill>
                  <a:srgbClr val="777777"/>
                </a:solidFill>
                <a:latin typeface="TimesNewRomanPSMT"/>
              </a:rPr>
              <a:t>Gender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nvarchar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(10),</a:t>
            </a:r>
          </a:p>
          <a:p>
            <a:r>
              <a:rPr lang="en-US" dirty="0" err="1">
                <a:solidFill>
                  <a:srgbClr val="777777"/>
                </a:solidFill>
                <a:latin typeface="TimesNewRomanPSMT"/>
              </a:rPr>
              <a:t>DepartmentId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int</a:t>
            </a:r>
            <a:r>
              <a:rPr lang="ru-RU" dirty="0">
                <a:solidFill>
                  <a:srgbClr val="777777"/>
                </a:solidFill>
                <a:latin typeface="TimesNewRomanPSMT"/>
              </a:rPr>
              <a:t>)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SQL ДЛЯ СОЗДАНИЯ ТАБЛИЦЫ TBLDEPARTMENT</a:t>
            </a:r>
          </a:p>
          <a:p>
            <a:r>
              <a:rPr lang="en-US" dirty="0">
                <a:solidFill>
                  <a:srgbClr val="777777"/>
                </a:solidFill>
                <a:latin typeface="TimesNewRomanPSMT"/>
              </a:rPr>
              <a:t>CREATE TABLE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tblDepartment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r>
              <a:rPr lang="ru-RU" dirty="0">
                <a:solidFill>
                  <a:srgbClr val="777777"/>
                </a:solidFill>
                <a:latin typeface="TimesNewRomanPSMT"/>
              </a:rPr>
              <a:t>(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DeptId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int Primary Key,</a:t>
            </a:r>
          </a:p>
          <a:p>
            <a:r>
              <a:rPr lang="en-US" dirty="0" err="1">
                <a:solidFill>
                  <a:srgbClr val="777777"/>
                </a:solidFill>
                <a:latin typeface="TimesNewRomanPSMT"/>
              </a:rPr>
              <a:t>DeptName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nvarchar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(20)</a:t>
            </a:r>
          </a:p>
          <a:p>
            <a:r>
              <a:rPr lang="ru-RU" dirty="0">
                <a:solidFill>
                  <a:srgbClr val="777777"/>
                </a:solidFill>
                <a:latin typeface="TimesNewRomanPSMT"/>
              </a:rPr>
              <a:t>)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02011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197D3-FE25-432E-B936-397AECB2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9947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DELETE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223E7-9DA0-4F65-9B79-8FF7FF83A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Так как теперь у нас есть необходимые таблицы, давайте создадим представление на основе этих таблиц.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 это представление вернет идентификатор сотрудника, имя, пол и имя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отдела.</a:t>
            </a:r>
            <a:r>
              <a:rPr lang="ru" dirty="0">
                <a:solidFill>
                  <a:srgbClr val="777777"/>
                </a:solidFill>
                <a:latin typeface="TimesNewRomanPSMT"/>
              </a:rPr>
              <a:t>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столбцы. Таким образом, представление основано на нескольких таблицах.</a:t>
            </a:r>
          </a:p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ДЛЯ СОЗДАНИЯ ВИДА: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Создать представление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 виде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Выберите идентификатор, имя, пол, имя отдела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из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таблицыEmployee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присоединиться к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на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tblEmployee.DepartmentId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=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tblDepartment.DeptId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695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8080A-0C60-4DC7-B547-629DA187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1625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DELETE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1C59C7-3EA1-4ABE-9806-F03EEE414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58241"/>
          </a:xfrm>
        </p:spPr>
        <p:txBody>
          <a:bodyPr/>
          <a:lstStyle/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Как только вы выполните эту строку, выберите * из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, она получит все записи из таблицы следующим образом;</a:t>
            </a:r>
            <a:endParaRPr lang="ru-RU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 приведенном выше примере, когда мы вставили одну строку в таблицу представления и получили заявление об ошибке, например: «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BodoniMTBlack"/>
              </a:rPr>
              <a:t>Вид или функция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BodoniMTBlack"/>
              </a:rPr>
              <a:t>vWEmployeeDetails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BodoniMTBlack"/>
              </a:rPr>
              <a:t>не обновляемым, поскольку модификация влияет на несколько базовых таблиц.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'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Хотя, когда мы попытались обновить представление, основанное на нескольких таблицах, мы столкнулись с той же ошибкой. Чтобы получить ошибку, она повлияет на обе базовые таблицы. Если запрос на обновление затрагивает только одну базовую таблицу, мы получаем не ошибку, а UPDATE запрос не работает должным образом, если столбец «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DeptName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» обновляется.</a:t>
            </a:r>
            <a:endParaRPr lang="ru-RU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Теперь попробуем удалить строку из представления и получим ту же ошибку.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Удалить из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vWEmployeeDetails,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где Id = 1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F0AC39-1EF3-41CD-B3A6-0E01915E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54" y="4781727"/>
            <a:ext cx="25908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5961D-344B-4714-9F57-553A79EF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9807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DELETE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F86EF-43CE-43D9-B958-90426F33D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СЦЕНАРИЙ ДЛЯ СОЗДАНИЯ ВМЕСТО УДАЛЕНИЯ ТРИГГЕРА: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Создать триггер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tr_vWEmployeeDetails_InsteadOfDelete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на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vWEmployeeПодробности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вместо удаления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 виде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Начинать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Удалить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из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таблицыEmployee</a:t>
            </a:r>
            <a:endParaRPr lang="en-US" sz="1800" b="0" i="0" u="none" strike="noStrike" baseline="0" dirty="0">
              <a:solidFill>
                <a:srgbClr val="777777"/>
              </a:solidFill>
              <a:latin typeface="TimesNewRomanPSMT"/>
            </a:endParaRP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присоединиться к удаленному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на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tblEmployee.Id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=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удалённый.Id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041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9A71F-41C8-4100-888D-C24896E6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4208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DELETE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9F3AB-714B-41B3-8CAF-BACBD32C3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584451"/>
          </a:xfrm>
        </p:spPr>
        <p:txBody>
          <a:bodyPr/>
          <a:lstStyle/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 tr_vWEmployeeDetails_InsteadOfDelete применим в </a:t>
            </a:r>
            <a:r>
              <a:rPr lang="en-US" sz="1800" b="0" i="0" u="none" strike="noStrike" baseline="0" dirty="0">
                <a:solidFill>
                  <a:srgbClr val="777777"/>
                </a:solidFill>
                <a:latin typeface="TimesNewRomanPSMT"/>
              </a:rPr>
              <a:t>DELETE TABLE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 Но таблица Deleted содержит все строки, которые мы пытались </a:t>
            </a:r>
            <a:r>
              <a:rPr lang="en-US" sz="1800" b="0" i="0" u="none" strike="noStrike" baseline="0" dirty="0">
                <a:solidFill>
                  <a:srgbClr val="777777"/>
                </a:solidFill>
                <a:latin typeface="TimesNewRomanPSMT"/>
              </a:rPr>
              <a:t>DELETE VIEW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 Итак, мы присоединяемся к таблице DELETED с таблицей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для удаления ненужные строки. В таких случаях соединения выполняются намного быстрее, чем подзапросы.</a:t>
            </a:r>
          </a:p>
          <a:p>
            <a:pPr marL="0" indent="0" algn="l">
              <a:buNone/>
            </a:pP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Когда вы выполняете следующую команду DELETE, строка удаляется как ожидается из таблицы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</a:t>
            </a:r>
          </a:p>
          <a:p>
            <a:r>
              <a:rPr lang="en-US" dirty="0">
                <a:solidFill>
                  <a:srgbClr val="777777"/>
                </a:solidFill>
                <a:latin typeface="TimesNewRomanPSMT"/>
              </a:rPr>
              <a:t>Delete from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vWEmployeeDetails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where Id = 1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Небольшая разница между триггерами, как указано ниже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95CDA1-F739-47DA-B602-2F51C29A4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652219"/>
            <a:ext cx="6627501" cy="19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21AA8-B94E-49DA-9C87-0F5E4E8C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74306"/>
          </a:xfrm>
        </p:spPr>
        <p:txBody>
          <a:bodyPr/>
          <a:lstStyle/>
          <a:p>
            <a:pPr algn="ctr"/>
            <a:r>
              <a:rPr lang="ru" dirty="0" err="1">
                <a:solidFill>
                  <a:srgbClr val="FFC000"/>
                </a:solidFill>
              </a:rPr>
              <a:t>DML- </a:t>
            </a:r>
            <a:r>
              <a:rPr lang="ru" dirty="0">
                <a:solidFill>
                  <a:srgbClr val="FFC000"/>
                </a:solidFill>
              </a:rPr>
              <a:t>триггеры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8E477-4FB2-4541-91FC-C29E321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27234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" sz="2400" b="0" i="0" u="none" strike="noStrike" baseline="0" dirty="0">
                <a:solidFill>
                  <a:srgbClr val="777777"/>
                </a:solidFill>
                <a:latin typeface="TimesNewRomanPSMT"/>
              </a:rPr>
              <a:t>DML означает язык манипулирования данными. Операторы INSERT, UPDATE и DELETE являются операторами DML. Триггеры DML запускаются всякий раз, когда данные изменяются с помощью событий INSERT, UPDATE и DELETE.</a:t>
            </a:r>
          </a:p>
          <a:p>
            <a:pPr marL="0" indent="0" algn="l">
              <a:buNone/>
            </a:pPr>
            <a:r>
              <a:rPr lang="ru" sz="24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Триггеры DML снова можно разделить на 2 типа.</a:t>
            </a:r>
          </a:p>
          <a:p>
            <a:pPr algn="l"/>
            <a:r>
              <a:rPr lang="ru" sz="2400" b="0" i="0" u="none" strike="noStrike" baseline="0" dirty="0">
                <a:solidFill>
                  <a:srgbClr val="777777"/>
                </a:solidFill>
                <a:latin typeface="TimesNewRomanPSMT"/>
              </a:rPr>
              <a:t>1. После триггеров (иногда их называют триггерами FOR)</a:t>
            </a:r>
          </a:p>
          <a:p>
            <a:pPr algn="l"/>
            <a:r>
              <a:rPr lang="ru" sz="2400" b="0" i="0" u="none" strike="noStrike" baseline="0" dirty="0">
                <a:solidFill>
                  <a:srgbClr val="777777"/>
                </a:solidFill>
                <a:latin typeface="TimesNewRomanPSMT"/>
              </a:rPr>
              <a:t>2. Вместо триггеров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406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D3AEC-F351-4D45-8F14-4DB92980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2695"/>
          </a:xfrm>
        </p:spPr>
        <p:txBody>
          <a:bodyPr>
            <a:normAutofit/>
          </a:bodyPr>
          <a:lstStyle/>
          <a:p>
            <a:pPr algn="ctr"/>
            <a:r>
              <a:rPr lang="en-US" i="0" u="none" strike="noStrike" baseline="0" dirty="0">
                <a:solidFill>
                  <a:srgbClr val="FFC000"/>
                </a:solidFill>
                <a:latin typeface="Arial-BoldMT"/>
              </a:rPr>
              <a:t>After trigger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DEA1A-8CA0-4524-9C58-7CCB108C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90" y="1953994"/>
            <a:ext cx="11029615" cy="1611328"/>
          </a:xfrm>
        </p:spPr>
        <p:txBody>
          <a:bodyPr>
            <a:normAutofit lnSpcReduction="10000"/>
          </a:bodyPr>
          <a:lstStyle/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Триггеры After срабатывают только после того, как происходит действие модификации. Команды INSERT, UPDATE и DELETE из-за триггера after запускаются после выполнения полного оператора.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Поэтому нам нужно использовать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таблицы tblEmployee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и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tblEmployeeAudit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для дальнейших примеров следующим образом: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Скрипт SQL для создания таблицы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4C5DF7-F15F-4352-A038-7E24A7AE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165" y="3078758"/>
            <a:ext cx="5554735" cy="36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D63C2-FC31-4E18-999A-A6A99F64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9807"/>
          </a:xfrm>
        </p:spPr>
        <p:txBody>
          <a:bodyPr/>
          <a:lstStyle/>
          <a:p>
            <a:pPr algn="ctr"/>
            <a:r>
              <a:rPr lang="en-US" i="0" u="none" strike="noStrike" baseline="0" dirty="0">
                <a:solidFill>
                  <a:srgbClr val="FFC000"/>
                </a:solidFill>
                <a:latin typeface="Arial-BoldMT"/>
              </a:rPr>
              <a:t>After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C7DC55-F934-4D6E-9904-9D09402C1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8" y="2012717"/>
            <a:ext cx="11090690" cy="1888164"/>
          </a:xfrm>
        </p:spPr>
        <p:txBody>
          <a:bodyPr/>
          <a:lstStyle/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Как только новый сотрудник будет добавлен в таблицу в базе данных. Теперь я хочу получить идентификатор, дату и время, новый сотрудник добавлен в таблицу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tblEmployeeAudit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Самый простой способ получить тот же результат, используя событие AFTER TRIGGER for INSERT.</a:t>
            </a:r>
          </a:p>
          <a:p>
            <a:pPr algn="l"/>
            <a:r>
              <a:rPr lang="ru" sz="1800" b="1" i="0" u="none" strike="noStrike" baseline="0" dirty="0">
                <a:solidFill>
                  <a:srgbClr val="404040"/>
                </a:solidFill>
                <a:latin typeface="Arial-BoldMT"/>
              </a:rPr>
              <a:t>ПОСЛЕ ТРИГГЕРА ДЛЯ ВСТАВКИ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Пример для события AFTER TRIGGER for INSERT в таблице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 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53C4E7-C9CF-4689-8BC3-C48BEC049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56" y="3918300"/>
            <a:ext cx="6391535" cy="28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FF731-8EC2-4116-94F5-60EDF89D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19602"/>
            <a:ext cx="11029616" cy="732361"/>
          </a:xfrm>
        </p:spPr>
        <p:txBody>
          <a:bodyPr/>
          <a:lstStyle/>
          <a:p>
            <a:pPr algn="ctr"/>
            <a:r>
              <a:rPr lang="en-US" i="0" u="none" strike="noStrike" baseline="0" dirty="0">
                <a:solidFill>
                  <a:srgbClr val="FFC000"/>
                </a:solidFill>
                <a:latin typeface="Arial-BoldMT"/>
              </a:rPr>
              <a:t>After trigger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3C3D0E-1815-442C-8994-9E7616473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13" y="2079829"/>
            <a:ext cx="11306008" cy="1661662"/>
          </a:xfrm>
        </p:spPr>
        <p:txBody>
          <a:bodyPr/>
          <a:lstStyle/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Вставьте в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значения (7, «Загар», 2300, «Женщина», 3)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когда строка удаляет записи из таблицы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.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Пример для события AFTER TRIGGER for DELETE для таблицы </a:t>
            </a:r>
            <a:r>
              <a:rPr lang="ru" sz="1800" b="0" i="0" u="none" strike="noStrike" baseline="0" dirty="0" err="1">
                <a:solidFill>
                  <a:srgbClr val="777777"/>
                </a:solidFill>
                <a:latin typeface="TimesNewRomanPSMT"/>
              </a:rPr>
              <a:t>tblEmployee </a:t>
            </a:r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34A4A2-0895-4001-A0BC-59660C7F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350" y="3741491"/>
            <a:ext cx="6859300" cy="29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9A46A-4C61-41E3-BD55-2E6B7DB2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4980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AFTER UPDATE TRIGGER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7139D5-3606-406B-8525-6BDCCE0B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46" y="2002229"/>
            <a:ext cx="11029615" cy="1714093"/>
          </a:xfrm>
        </p:spPr>
        <p:txBody>
          <a:bodyPr/>
          <a:lstStyle/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Триггеры работают с двумя организованными таблицами: INSERTED и DELETED. Новые обновленные данные, хранящиеся во вставленной таблице, и старые конкретные данные, хранящиеся в удаленной таблице. После запуска события UPDATE используются как вставленные, так и удаленные таблицы.</a:t>
            </a:r>
          </a:p>
          <a:p>
            <a:pPr algn="l"/>
            <a:r>
              <a:rPr lang="ru" sz="1800" b="0" i="0" u="none" strike="noStrike" baseline="0" dirty="0">
                <a:solidFill>
                  <a:srgbClr val="777777"/>
                </a:solidFill>
                <a:latin typeface="TimesNewRomanPSMT"/>
              </a:rPr>
              <a:t>Создайте триггерный скрипт ПОСЛЕ ОБНОВЛЕНИЯ: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A8E6DD-4283-4821-9B83-7B350F543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135" y="3716322"/>
            <a:ext cx="5588836" cy="22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3D476-54B5-42DD-9A37-D7EB2229A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078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INSERT TRIGGER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85C45-2BF3-4FEA-9D70-D99D5CA5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1" y="2012715"/>
            <a:ext cx="11029615" cy="457264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" b="0" i="0" u="none" strike="noStrike" baseline="0" dirty="0">
                <a:solidFill>
                  <a:srgbClr val="777777"/>
                </a:solidFill>
                <a:latin typeface="TimesNewRomanPSMT"/>
              </a:rPr>
              <a:t>Как мы хорошо знаем, триггеры AFTER срабатывают после инициирующего действия (события INSERT, UPDATE или DELETE), тогда как триггеры INSTEAD OF срабатывают вместо инициирующего действия (события INSERT, UPDATE или DELETE).</a:t>
            </a:r>
          </a:p>
          <a:p>
            <a:pPr algn="l"/>
            <a:r>
              <a:rPr lang="ru" b="0" i="0" u="none" strike="noStrike" baseline="0" dirty="0">
                <a:solidFill>
                  <a:srgbClr val="777777"/>
                </a:solidFill>
                <a:latin typeface="TimesNewRomanPSMT"/>
              </a:rPr>
              <a:t>В</a:t>
            </a:r>
            <a:r>
              <a:rPr lang="ru" dirty="0">
                <a:solidFill>
                  <a:srgbClr val="777777"/>
                </a:solidFill>
                <a:latin typeface="TimesNewRomanPSMT"/>
              </a:rPr>
              <a:t> </a:t>
            </a:r>
            <a:r>
              <a:rPr lang="ru" b="0" i="0" u="none" strike="noStrike" baseline="0" dirty="0">
                <a:solidFill>
                  <a:srgbClr val="777777"/>
                </a:solidFill>
                <a:latin typeface="TimesNewRomanPSMT"/>
              </a:rPr>
              <a:t>Кроме того, триггеры INSTEAD OF Insert используются для правильного обновления представлений, основанных на нескольких таблицах.</a:t>
            </a: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CREATE TABLE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tblEmployee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ru-RU" dirty="0">
                <a:solidFill>
                  <a:srgbClr val="777777"/>
                </a:solidFill>
                <a:latin typeface="TimesNewRomanPSMT"/>
              </a:rPr>
              <a:t>(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Id int Primary Key,</a:t>
            </a: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Name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nvarchar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(30),</a:t>
            </a: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Gender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nvarchar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(10),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77777"/>
                </a:solidFill>
                <a:latin typeface="TimesNewRomanPSMT"/>
              </a:rPr>
              <a:t>DepartmentId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int</a:t>
            </a:r>
            <a:r>
              <a:rPr lang="ru-RU" dirty="0">
                <a:solidFill>
                  <a:srgbClr val="777777"/>
                </a:solidFill>
                <a:latin typeface="TimesNewRomanPSMT"/>
              </a:rPr>
              <a:t>)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>
              <a:buNone/>
            </a:pP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  <a:latin typeface="Arial-BoldMT"/>
              </a:rPr>
              <a:t>SQL SCRIPT TO CREATE TBLDEPARTMENT TABLE:</a:t>
            </a:r>
          </a:p>
          <a:p>
            <a:pPr marL="0" indent="0">
              <a:buNone/>
            </a:pPr>
            <a:r>
              <a:rPr lang="en-US" dirty="0">
                <a:solidFill>
                  <a:srgbClr val="777777"/>
                </a:solidFill>
                <a:latin typeface="TimesNewRomanPSMT"/>
              </a:rPr>
              <a:t>CREATE TABLE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tblDepartment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>
              <a:buNone/>
            </a:pPr>
            <a:r>
              <a:rPr lang="ru-RU" dirty="0">
                <a:solidFill>
                  <a:srgbClr val="777777"/>
                </a:solidFill>
                <a:latin typeface="TimesNewRomanPSMT"/>
              </a:rPr>
              <a:t>(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DeptId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int Primary Key,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777777"/>
                </a:solidFill>
                <a:latin typeface="TimesNewRomanPSMT"/>
              </a:rPr>
              <a:t>DeptName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 </a:t>
            </a:r>
            <a:r>
              <a:rPr lang="en-US" dirty="0" err="1">
                <a:solidFill>
                  <a:srgbClr val="777777"/>
                </a:solidFill>
                <a:latin typeface="TimesNewRomanPSMT"/>
              </a:rPr>
              <a:t>nvarchar</a:t>
            </a:r>
            <a:r>
              <a:rPr lang="en-US" dirty="0">
                <a:solidFill>
                  <a:srgbClr val="777777"/>
                </a:solidFill>
                <a:latin typeface="TimesNewRomanPSMT"/>
              </a:rPr>
              <a:t>(20)</a:t>
            </a:r>
            <a:r>
              <a:rPr lang="ru-RU" dirty="0">
                <a:solidFill>
                  <a:srgbClr val="777777"/>
                </a:solidFill>
                <a:latin typeface="TimesNewRomanPSMT"/>
              </a:rPr>
              <a:t>)</a:t>
            </a:r>
            <a:endParaRPr lang="en-US" dirty="0">
              <a:solidFill>
                <a:srgbClr val="777777"/>
              </a:solidFill>
              <a:latin typeface="TimesNewRomanPSMT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8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966F2-A925-441E-AA94-FE9B42AF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  <a:latin typeface="Arial-BoldMT"/>
              </a:rPr>
              <a:t>INSTEAD OF INSERT TRIGGER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7B4F53-79FE-47F9-A041-ED48662E3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0520" y="2088734"/>
            <a:ext cx="5477669" cy="3951339"/>
          </a:xfrm>
        </p:spPr>
      </p:pic>
    </p:spTree>
    <p:extLst>
      <p:ext uri="{BB962C8B-B14F-4D97-AF65-F5344CB8AC3E}">
        <p14:creationId xmlns:p14="http://schemas.microsoft.com/office/powerpoint/2010/main" val="398056199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126</TotalTime>
  <Words>1682</Words>
  <Application>Microsoft Office PowerPoint</Application>
  <PresentationFormat>Широкоэкранный</PresentationFormat>
  <Paragraphs>153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Arial-BoldMT</vt:lpstr>
      <vt:lpstr>BodoniMTBlack</vt:lpstr>
      <vt:lpstr>Corbel</vt:lpstr>
      <vt:lpstr>Gill Sans MT</vt:lpstr>
      <vt:lpstr>TimesNewRomanPSMT</vt:lpstr>
      <vt:lpstr>Wingdings 2</vt:lpstr>
      <vt:lpstr>Дивиденд</vt:lpstr>
      <vt:lpstr>Лекция 8</vt:lpstr>
      <vt:lpstr>Триггер</vt:lpstr>
      <vt:lpstr>DML- триггеры</vt:lpstr>
      <vt:lpstr>After trigger</vt:lpstr>
      <vt:lpstr>After trigger</vt:lpstr>
      <vt:lpstr>After trigger</vt:lpstr>
      <vt:lpstr>AFTER UPDATE TRIGGER</vt:lpstr>
      <vt:lpstr>INSTEAD OF INSERT TRIGGER</vt:lpstr>
      <vt:lpstr>INSTEAD OF INSERT TRIGGER</vt:lpstr>
      <vt:lpstr>Создание представления</vt:lpstr>
      <vt:lpstr>Вставка в представление</vt:lpstr>
      <vt:lpstr>INSTEAD OF INSERT TRIGGER</vt:lpstr>
      <vt:lpstr>INSTEAD OF INSERT TRIGGER</vt:lpstr>
      <vt:lpstr>INSTEAD OF UPDATE TRIGGER</vt:lpstr>
      <vt:lpstr>INSTEAD OF UPDATE TRIGGER</vt:lpstr>
      <vt:lpstr>INSTEAD OF UPDATE TRIGGER</vt:lpstr>
      <vt:lpstr>INSTEAD OF UPDATE TRIGGER</vt:lpstr>
      <vt:lpstr>INSTEAD OF UPDATE TRIGGER</vt:lpstr>
      <vt:lpstr>INSTEAD OF UPDATE TRIGGER</vt:lpstr>
      <vt:lpstr>INSTEAD OF UPDATE TRIGGER</vt:lpstr>
      <vt:lpstr>INSTEAD OF DELETE TRIGGER</vt:lpstr>
      <vt:lpstr>INSTEAD OF DELETE TRIGGER</vt:lpstr>
      <vt:lpstr>INSTEAD OF DELETE TRIGGER</vt:lpstr>
      <vt:lpstr>INSTEAD OF DELETE TRIGGER</vt:lpstr>
      <vt:lpstr>INSTEAD OF DELETE TRIGGER</vt:lpstr>
      <vt:lpstr>INSTEAD OF DELETE TRIGGER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lecture 8</dc:title>
  <dc:creator>Карюкин Владислав</dc:creator>
  <cp:lastModifiedBy>Владислав Карюкин</cp:lastModifiedBy>
  <cp:revision>15</cp:revision>
  <dcterms:created xsi:type="dcterms:W3CDTF">2021-01-12T19:09:27Z</dcterms:created>
  <dcterms:modified xsi:type="dcterms:W3CDTF">2022-01-20T17:02:27Z</dcterms:modified>
</cp:coreProperties>
</file>